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1" r:id="rId2"/>
    <p:sldId id="283" r:id="rId3"/>
    <p:sldId id="264" r:id="rId4"/>
    <p:sldId id="260" r:id="rId5"/>
    <p:sldId id="262" r:id="rId6"/>
    <p:sldId id="267" r:id="rId7"/>
    <p:sldId id="268" r:id="rId8"/>
    <p:sldId id="269" r:id="rId9"/>
    <p:sldId id="270" r:id="rId10"/>
    <p:sldId id="284" r:id="rId11"/>
    <p:sldId id="271" r:id="rId12"/>
    <p:sldId id="286" r:id="rId13"/>
    <p:sldId id="273" r:id="rId14"/>
    <p:sldId id="277" r:id="rId15"/>
    <p:sldId id="278" r:id="rId16"/>
    <p:sldId id="281" r:id="rId17"/>
    <p:sldId id="280" r:id="rId18"/>
    <p:sldId id="279" r:id="rId19"/>
    <p:sldId id="28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0000"/>
    <a:srgbClr val="4D575D"/>
    <a:srgbClr val="D84141"/>
    <a:srgbClr val="DE5D5D"/>
    <a:srgbClr val="01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88373-8F60-4DE8-8A2A-8B7032B4BA6D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D9940-CB0D-4CD2-A8C0-10AAAB194E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43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5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046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4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79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47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153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669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73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75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226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156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40314-12CC-4CB5-B803-AFB9CE1BDD93}" type="datetimeFigureOut">
              <a:rPr lang="pt-PT" smtClean="0"/>
              <a:t>21/06/2021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755DF-F9CE-4F2E-B033-BD968BC73A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01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3468B4EF-BB59-4A17-A24D-3A19AE10329D}"/>
              </a:ext>
            </a:extLst>
          </p:cNvPr>
          <p:cNvSpPr txBox="1"/>
          <p:nvPr/>
        </p:nvSpPr>
        <p:spPr>
          <a:xfrm>
            <a:off x="0" y="677025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EPILEPSY SEIZURE DETECTION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F9BEC3-79FC-435C-91F9-DAE171D7420D}"/>
              </a:ext>
            </a:extLst>
          </p:cNvPr>
          <p:cNvSpPr txBox="1"/>
          <p:nvPr/>
        </p:nvSpPr>
        <p:spPr>
          <a:xfrm>
            <a:off x="0" y="15560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90" dirty="0">
                <a:solidFill>
                  <a:srgbClr val="4D575D"/>
                </a:solidFill>
                <a:latin typeface="Klavika Lt" panose="02000000000000000000" pitchFamily="50" charset="0"/>
              </a:rPr>
              <a:t> A Wearable Prototype for Patient Monitoring and Clinical Research</a:t>
            </a:r>
            <a:endParaRPr lang="pt-PT" spc="90" dirty="0">
              <a:solidFill>
                <a:srgbClr val="4D575D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1C947D-3B2B-4A61-A678-84002B96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6" y="2099248"/>
            <a:ext cx="6917620" cy="38019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12F1C6-AEAE-4C6D-98E7-940E6CAF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5" y="2701095"/>
            <a:ext cx="885413" cy="34946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D7894-6769-4411-B61F-5569FAA970CC}"/>
              </a:ext>
            </a:extLst>
          </p:cNvPr>
          <p:cNvSpPr txBox="1"/>
          <p:nvPr/>
        </p:nvSpPr>
        <p:spPr>
          <a:xfrm>
            <a:off x="-1" y="19209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lavika Lt" panose="02000000000000000000" pitchFamily="50" charset="0"/>
              </a:rPr>
              <a:t>      </a:t>
            </a:r>
            <a:r>
              <a:rPr lang="en-US" sz="1600" dirty="0">
                <a:solidFill>
                  <a:srgbClr val="4D575D"/>
                </a:solidFill>
                <a:latin typeface="Klavika Lt" panose="02000000000000000000" pitchFamily="50" charset="0"/>
              </a:rPr>
              <a:t>89794 | Diogo Vieira           Afonso Ferreira | 86689</a:t>
            </a:r>
            <a:endParaRPr lang="pt-PT" dirty="0">
              <a:solidFill>
                <a:srgbClr val="4D57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4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DATASETS</a:t>
            </a:r>
          </a:p>
        </p:txBody>
      </p:sp>
      <p:graphicFrame>
        <p:nvGraphicFramePr>
          <p:cNvPr id="6" name="Tabela 2">
            <a:extLst>
              <a:ext uri="{FF2B5EF4-FFF2-40B4-BE49-F238E27FC236}">
                <a16:creationId xmlns:a16="http://schemas.microsoft.com/office/drawing/2014/main" id="{2C30DCF2-11C1-416A-8783-EEA8867C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44008"/>
              </p:ext>
            </p:extLst>
          </p:nvPr>
        </p:nvGraphicFramePr>
        <p:xfrm>
          <a:off x="2481497" y="1912648"/>
          <a:ext cx="4162524" cy="3799971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081262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2081262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DATASETS</a:t>
                      </a:r>
                      <a:endParaRPr lang="pt-PT" sz="2000" i="1" baseline="-25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Standing</a:t>
                      </a:r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Still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Random</a:t>
                      </a:r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Motions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13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Computer Tasks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Physical</a:t>
                      </a:r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</a:t>
                      </a:r>
                      <a:r>
                        <a:rPr lang="pt-PT" sz="2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Activity</a:t>
                      </a:r>
                      <a:endParaRPr lang="pt-PT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110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8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SEIZURE DETECTION ALGORITHM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D05E35-16D3-4E88-9C11-C94DA919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32" y="2975576"/>
            <a:ext cx="2604655" cy="5569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269A8-BE67-4E34-A6C1-E3B09E22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03" y="4643101"/>
            <a:ext cx="1670911" cy="5569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4FC5F03-A33E-4372-8969-76B4B4315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" y="2319064"/>
            <a:ext cx="4816846" cy="320428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F16D1B-6402-4D46-9B02-BE28C50E90B1}"/>
              </a:ext>
            </a:extLst>
          </p:cNvPr>
          <p:cNvSpPr txBox="1"/>
          <p:nvPr/>
        </p:nvSpPr>
        <p:spPr>
          <a:xfrm>
            <a:off x="5357092" y="2230758"/>
            <a:ext cx="312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Averaging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+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Normalization</a:t>
            </a:r>
            <a:endParaRPr lang="pt-PT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ABF5795-C767-4338-BD25-A3D1458C8D40}"/>
              </a:ext>
            </a:extLst>
          </p:cNvPr>
          <p:cNvSpPr txBox="1"/>
          <p:nvPr/>
        </p:nvSpPr>
        <p:spPr>
          <a:xfrm>
            <a:off x="5357091" y="3937754"/>
            <a:ext cx="312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all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Datasets</a:t>
            </a:r>
            <a:endParaRPr lang="pt-PT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087769E7-265C-4703-8EA2-64618C7EDAD0}"/>
              </a:ext>
            </a:extLst>
          </p:cNvPr>
          <p:cNvCxnSpPr>
            <a:cxnSpLocks/>
          </p:cNvCxnSpPr>
          <p:nvPr/>
        </p:nvCxnSpPr>
        <p:spPr>
          <a:xfrm>
            <a:off x="5357091" y="2339035"/>
            <a:ext cx="0" cy="28610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545E8739-EDCB-445C-AD04-718FE38C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60" y="4173747"/>
            <a:ext cx="908050" cy="3112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D69D225-87A8-40A3-9AA5-E86FA09B4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9" y="4170928"/>
            <a:ext cx="908050" cy="3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SEIZURE DETECTION ALGORITHM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2A9A6E0-1453-47E3-94AB-717D6ECD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6" y="2663969"/>
            <a:ext cx="2537163" cy="6342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9ACD10C-4064-4981-A4B7-BFAA42092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2" y="4307000"/>
            <a:ext cx="3362041" cy="5800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A79327-3079-48B5-B6AF-D9DBB1B2D327}"/>
              </a:ext>
            </a:extLst>
          </p:cNvPr>
          <p:cNvSpPr txBox="1"/>
          <p:nvPr/>
        </p:nvSpPr>
        <p:spPr>
          <a:xfrm>
            <a:off x="184715" y="2194576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Considering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Different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Dataset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Partitions</a:t>
            </a:r>
            <a:endParaRPr lang="pt-PT" sz="16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graphicFrame>
        <p:nvGraphicFramePr>
          <p:cNvPr id="11" name="Tabela 2">
            <a:extLst>
              <a:ext uri="{FF2B5EF4-FFF2-40B4-BE49-F238E27FC236}">
                <a16:creationId xmlns:a16="http://schemas.microsoft.com/office/drawing/2014/main" id="{C6CE9256-0D35-4A50-8C3E-3B33EDEC5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209869"/>
              </p:ext>
            </p:extLst>
          </p:nvPr>
        </p:nvGraphicFramePr>
        <p:xfrm>
          <a:off x="4350320" y="2121455"/>
          <a:ext cx="4218925" cy="4053840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798618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142030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</a:tblGrid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train,N</a:t>
                      </a:r>
                      <a:r>
                        <a:rPr lang="pt-PT" sz="1600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6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test,N</a:t>
                      </a:r>
                      <a:r>
                        <a:rPr lang="pt-PT" sz="160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train,S</a:t>
                      </a:r>
                      <a:r>
                        <a:rPr lang="pt-PT" sz="1600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6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test,S</a:t>
                      </a:r>
                      <a:r>
                        <a:rPr lang="pt-PT" sz="160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  <a:endParaRPr lang="pt-PT" sz="1600" i="1" baseline="-25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(21,23)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(10,10)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,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Walking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, PC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(10,10)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Eating, Walking, Computer tasks, Standing still, Random motion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(17,18)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(10,10)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Eating, Walking, Computer tasks, Random motion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(16,13)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(10,10)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r>
                        <a:rPr lang="pt-PT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Physical</a:t>
                      </a:r>
                      <a:r>
                        <a:rPr lang="pt-PT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(10,10)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828211-FB2E-49C6-AF6A-9519C065E6EA}"/>
              </a:ext>
            </a:extLst>
          </p:cNvPr>
          <p:cNvSpPr txBox="1"/>
          <p:nvPr/>
        </p:nvSpPr>
        <p:spPr>
          <a:xfrm>
            <a:off x="193956" y="3861480"/>
            <a:ext cx="393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Correlation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Ratio</a:t>
            </a:r>
          </a:p>
        </p:txBody>
      </p:sp>
      <p:pic>
        <p:nvPicPr>
          <p:cNvPr id="21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E5AC9124-1A05-4C1B-B3ED-FAABEF10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 rot="5400000">
            <a:off x="2007174" y="3433661"/>
            <a:ext cx="288845" cy="3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5EC6C669-DE1B-440B-9A40-09EBCFB4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 rot="5400000">
            <a:off x="2016417" y="5080742"/>
            <a:ext cx="288845" cy="3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3593CF3-8E9B-4505-8452-ABEF1D678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" y="5627683"/>
            <a:ext cx="1719144" cy="14268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2E9130A-C29B-4F40-B04E-B8ECAE407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" y="5868487"/>
            <a:ext cx="1719144" cy="143551"/>
          </a:xfrm>
          <a:prstGeom prst="rect">
            <a:avLst/>
          </a:prstGeom>
        </p:spPr>
      </p:pic>
      <p:pic>
        <p:nvPicPr>
          <p:cNvPr id="7174" name="Picture 6" descr="Line Art,Angle,Area PNG Clipart - Royalty Free SVG / PNG">
            <a:extLst>
              <a:ext uri="{FF2B5EF4-FFF2-40B4-BE49-F238E27FC236}">
                <a16:creationId xmlns:a16="http://schemas.microsoft.com/office/drawing/2014/main" id="{4478D25F-4353-409F-B379-B2443C4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14042"/>
          <a:stretch/>
        </p:blipFill>
        <p:spPr bwMode="auto">
          <a:xfrm>
            <a:off x="2289985" y="5683046"/>
            <a:ext cx="804358" cy="33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859C4007-2F70-4BED-BA12-2A8D8F9C5F00}"/>
              </a:ext>
            </a:extLst>
          </p:cNvPr>
          <p:cNvSpPr txBox="1"/>
          <p:nvPr/>
        </p:nvSpPr>
        <p:spPr>
          <a:xfrm>
            <a:off x="3074612" y="5653612"/>
            <a:ext cx="92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Seizure</a:t>
            </a:r>
            <a:endParaRPr lang="pt-PT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67FF32-2B46-4645-A83B-58EA92C12710}"/>
              </a:ext>
            </a:extLst>
          </p:cNvPr>
          <p:cNvSpPr txBox="1"/>
          <p:nvPr/>
        </p:nvSpPr>
        <p:spPr>
          <a:xfrm>
            <a:off x="2400232" y="5714495"/>
            <a:ext cx="485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latin typeface="Klavika Lt" panose="02000000000000000000" pitchFamily="50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3422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17F758-D8E8-4614-AE53-A6133A52B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5" y="2096071"/>
            <a:ext cx="6871376" cy="38632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Representative Example of Working Sensors</a:t>
            </a:r>
          </a:p>
        </p:txBody>
      </p:sp>
    </p:spTree>
    <p:extLst>
      <p:ext uri="{BB962C8B-B14F-4D97-AF65-F5344CB8AC3E}">
        <p14:creationId xmlns:p14="http://schemas.microsoft.com/office/powerpoint/2010/main" val="9980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ACM Data for Different Tasks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1D9E6C-CB73-4EDD-828C-855FCCEB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0" y="2176232"/>
            <a:ext cx="6437979" cy="37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1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DCF38C-814B-4323-A54E-409F5367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162799"/>
            <a:ext cx="6410038" cy="37697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ACM Data for Seizures</a:t>
            </a:r>
          </a:p>
        </p:txBody>
      </p:sp>
    </p:spTree>
    <p:extLst>
      <p:ext uri="{BB962C8B-B14F-4D97-AF65-F5344CB8AC3E}">
        <p14:creationId xmlns:p14="http://schemas.microsoft.com/office/powerpoint/2010/main" val="219461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2">
            <a:extLst>
              <a:ext uri="{FF2B5EF4-FFF2-40B4-BE49-F238E27FC236}">
                <a16:creationId xmlns:a16="http://schemas.microsoft.com/office/drawing/2014/main" id="{AB68DEED-596F-443D-818C-ADBEEC871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57418"/>
              </p:ext>
            </p:extLst>
          </p:nvPr>
        </p:nvGraphicFramePr>
        <p:xfrm>
          <a:off x="1348506" y="1969108"/>
          <a:ext cx="6428505" cy="4000212"/>
        </p:xfrm>
        <a:graphic>
          <a:graphicData uri="http://schemas.openxmlformats.org/drawingml/2006/table">
            <a:tbl>
              <a:tblPr firstRow="1" bandRow="1">
                <a:solidFill>
                  <a:srgbClr val="F0F0F0">
                    <a:alpha val="49020"/>
                  </a:srgbClr>
                </a:solidFill>
                <a:tableStyleId>{5C22544A-7EE6-4342-B048-85BDC9FD1C3A}</a:tableStyleId>
              </a:tblPr>
              <a:tblGrid>
                <a:gridCol w="2890928">
                  <a:extLst>
                    <a:ext uri="{9D8B030D-6E8A-4147-A177-3AD203B41FA5}">
                      <a16:colId xmlns:a16="http://schemas.microsoft.com/office/drawing/2014/main" val="1254199937"/>
                    </a:ext>
                  </a:extLst>
                </a:gridCol>
                <a:gridCol w="2291817">
                  <a:extLst>
                    <a:ext uri="{9D8B030D-6E8A-4147-A177-3AD203B41FA5}">
                      <a16:colId xmlns:a16="http://schemas.microsoft.com/office/drawing/2014/main" val="405648915"/>
                    </a:ext>
                  </a:extLst>
                </a:gridCol>
                <a:gridCol w="1245760">
                  <a:extLst>
                    <a:ext uri="{9D8B030D-6E8A-4147-A177-3AD203B41FA5}">
                      <a16:colId xmlns:a16="http://schemas.microsoft.com/office/drawing/2014/main" val="3299540989"/>
                    </a:ext>
                  </a:extLst>
                </a:gridCol>
              </a:tblGrid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ACTIVITY COMBINATION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(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SCR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thres,VM</a:t>
                      </a:r>
                      <a:r>
                        <a:rPr lang="pt-PT" sz="1600" i="1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,</a:t>
                      </a:r>
                      <a:r>
                        <a:rPr lang="pt-PT" sz="16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 </a:t>
                      </a:r>
                      <a:r>
                        <a:rPr lang="pt-PT" sz="16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SCR</a:t>
                      </a:r>
                      <a:r>
                        <a:rPr lang="pt-PT" sz="1600" i="1" baseline="-250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thress,AM</a:t>
                      </a:r>
                      <a:r>
                        <a:rPr lang="pt-PT" sz="160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)</a:t>
                      </a:r>
                      <a:endParaRPr lang="pt-PT" sz="1600" i="1" baseline="-250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Md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Md" panose="02000000000000000000" pitchFamily="50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10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All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normal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activities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66647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Eating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+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Walking</a:t>
                      </a:r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 + PC </a:t>
                      </a:r>
                      <a:r>
                        <a:rPr lang="pt-PT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Tasks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561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 + Walking +Computer tasks + Standing still+ Random motion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93486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Eating + Walking + Computer tasks + Random motion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178"/>
                  </a:ext>
                </a:extLst>
              </a:tr>
              <a:tr h="542853"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Walking</a:t>
                      </a:r>
                      <a:r>
                        <a:rPr lang="pt-PT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Physical</a:t>
                      </a:r>
                      <a:r>
                        <a:rPr lang="pt-PT" sz="18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8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Klavika Lt" panose="02000000000000000000" pitchFamily="50" charset="0"/>
                          <a:ea typeface="+mn-ea"/>
                          <a:cs typeface="+mn-cs"/>
                        </a:rPr>
                        <a:t>activity</a:t>
                      </a:r>
                      <a:endParaRPr lang="pt-PT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Klavika Lt" panose="02000000000000000000" pitchFamily="50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lavika Lt" panose="02000000000000000000" pitchFamily="50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7339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Accuracies</a:t>
            </a:r>
          </a:p>
        </p:txBody>
      </p:sp>
    </p:spTree>
    <p:extLst>
      <p:ext uri="{BB962C8B-B14F-4D97-AF65-F5344CB8AC3E}">
        <p14:creationId xmlns:p14="http://schemas.microsoft.com/office/powerpoint/2010/main" val="233929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Finding Optimal Thresholds Using Grid Search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E43256-E43A-4996-B766-4746197F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12" y="1996899"/>
            <a:ext cx="6003636" cy="41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E90E20D-0D29-4D59-ACEE-B94464E7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8" y="2162799"/>
            <a:ext cx="6793904" cy="38484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RESULTS AND DISCUSSION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0DDC77-8ABA-4E6B-B396-60B049BE75A5}"/>
              </a:ext>
            </a:extLst>
          </p:cNvPr>
          <p:cNvSpPr txBox="1"/>
          <p:nvPr/>
        </p:nvSpPr>
        <p:spPr>
          <a:xfrm>
            <a:off x="-9241" y="1379267"/>
            <a:ext cx="914400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20" dirty="0">
                <a:solidFill>
                  <a:schemeClr val="bg1">
                    <a:lumMod val="75000"/>
                  </a:schemeClr>
                </a:solidFill>
                <a:latin typeface="Klavika Md" panose="02000000000000000000" pitchFamily="50" charset="0"/>
              </a:rPr>
              <a:t>Example of Optimized Thresholds</a:t>
            </a:r>
          </a:p>
        </p:txBody>
      </p:sp>
    </p:spTree>
    <p:extLst>
      <p:ext uri="{BB962C8B-B14F-4D97-AF65-F5344CB8AC3E}">
        <p14:creationId xmlns:p14="http://schemas.microsoft.com/office/powerpoint/2010/main" val="202817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LIMITATIONS &amp; FUTURE RESEARCH</a:t>
            </a:r>
          </a:p>
        </p:txBody>
      </p:sp>
      <p:pic>
        <p:nvPicPr>
          <p:cNvPr id="7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B118E930-A74C-4E90-86FD-0FD00E0D9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4" y="1909823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18B5D9-5474-4362-BF02-284436499FD8}"/>
              </a:ext>
            </a:extLst>
          </p:cNvPr>
          <p:cNvSpPr txBox="1"/>
          <p:nvPr/>
        </p:nvSpPr>
        <p:spPr>
          <a:xfrm>
            <a:off x="1487054" y="249391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Reduce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size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(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bracelet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)</a:t>
            </a:r>
          </a:p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Acquire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more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accurate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sensors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79778D-4007-4110-B83A-646A14F31BFC}"/>
              </a:ext>
            </a:extLst>
          </p:cNvPr>
          <p:cNvSpPr txBox="1"/>
          <p:nvPr/>
        </p:nvSpPr>
        <p:spPr>
          <a:xfrm>
            <a:off x="1487054" y="4040235"/>
            <a:ext cx="441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Use data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from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the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3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sensors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Test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on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patients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with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epilepsy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DC9B59-C130-442C-B8F9-612B472D0448}"/>
              </a:ext>
            </a:extLst>
          </p:cNvPr>
          <p:cNvSpPr txBox="1"/>
          <p:nvPr/>
        </p:nvSpPr>
        <p:spPr>
          <a:xfrm>
            <a:off x="1073412" y="1879828"/>
            <a:ext cx="213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Prototype</a:t>
            </a:r>
            <a:endParaRPr lang="pt-PT" sz="3200" dirty="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92F097-5F87-498B-9BA0-58F40694399D}"/>
              </a:ext>
            </a:extLst>
          </p:cNvPr>
          <p:cNvSpPr txBox="1"/>
          <p:nvPr/>
        </p:nvSpPr>
        <p:spPr>
          <a:xfrm>
            <a:off x="1073412" y="3390270"/>
            <a:ext cx="213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Detection</a:t>
            </a:r>
            <a:endParaRPr lang="pt-PT" sz="3200" dirty="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978A66-E5E9-4854-8D9C-BF1F7A9F1066}"/>
              </a:ext>
            </a:extLst>
          </p:cNvPr>
          <p:cNvSpPr txBox="1"/>
          <p:nvPr/>
        </p:nvSpPr>
        <p:spPr>
          <a:xfrm>
            <a:off x="1073412" y="4900712"/>
            <a:ext cx="528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Wireless </a:t>
            </a:r>
            <a:r>
              <a:rPr lang="pt-PT" sz="3200" dirty="0" err="1">
                <a:solidFill>
                  <a:schemeClr val="bg1">
                    <a:lumMod val="65000"/>
                  </a:schemeClr>
                </a:solidFill>
                <a:latin typeface="Klavika Md" panose="02000000000000000000" pitchFamily="50" charset="0"/>
              </a:rPr>
              <a:t>Connection</a:t>
            </a:r>
            <a:endParaRPr lang="pt-PT" sz="3200" dirty="0">
              <a:solidFill>
                <a:schemeClr val="bg1">
                  <a:lumMod val="65000"/>
                </a:schemeClr>
              </a:solidFill>
              <a:latin typeface="Klavika Md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C5955F-90CB-4E12-ABA9-31A0A2A25580}"/>
              </a:ext>
            </a:extLst>
          </p:cNvPr>
          <p:cNvSpPr txBox="1"/>
          <p:nvPr/>
        </p:nvSpPr>
        <p:spPr>
          <a:xfrm>
            <a:off x="1487054" y="5514967"/>
            <a:ext cx="441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Improve WiFi speed</a:t>
            </a:r>
          </a:p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Optimize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Python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code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pic>
        <p:nvPicPr>
          <p:cNvPr id="12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D15E183A-5278-408E-AB49-BA6AFBC87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3" y="3420265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DF54E583-916B-46F4-B398-E29C8D68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18372" y="4930707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0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EPILEPSY &amp; SEIZURES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1B7B63-FEF5-4D0E-A417-8CF51CAA3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9622"/>
          <a:stretch/>
        </p:blipFill>
        <p:spPr>
          <a:xfrm>
            <a:off x="2142838" y="2147886"/>
            <a:ext cx="1514764" cy="138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73E326B-C602-4862-9294-7DAFA56C0E8E}"/>
              </a:ext>
            </a:extLst>
          </p:cNvPr>
          <p:cNvSpPr txBox="1"/>
          <p:nvPr/>
        </p:nvSpPr>
        <p:spPr>
          <a:xfrm>
            <a:off x="3851564" y="2078182"/>
            <a:ext cx="388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Disorganized</a:t>
            </a:r>
            <a:r>
              <a:rPr lang="pt-PT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</a:t>
            </a:r>
            <a:r>
              <a:rPr lang="pt-PT" sz="24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lectrical</a:t>
            </a:r>
            <a:r>
              <a:rPr lang="pt-PT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</a:t>
            </a:r>
            <a:r>
              <a:rPr lang="pt-PT" sz="24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discharged</a:t>
            </a:r>
            <a:r>
              <a:rPr lang="pt-PT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</a:t>
            </a:r>
            <a:r>
              <a:rPr lang="pt-PT" sz="24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causing</a:t>
            </a:r>
            <a:r>
              <a:rPr lang="pt-PT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 a </a:t>
            </a:r>
            <a:r>
              <a:rPr lang="pt-PT" sz="24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multiple</a:t>
            </a:r>
            <a:r>
              <a:rPr lang="pt-PT" sz="2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misfiring</a:t>
            </a:r>
            <a:r>
              <a:rPr lang="pt-PT" sz="2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of</a:t>
            </a:r>
            <a:r>
              <a:rPr lang="pt-PT" sz="2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neurons</a:t>
            </a:r>
            <a:r>
              <a:rPr lang="pt-PT" sz="2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in a </a:t>
            </a:r>
            <a:r>
              <a:rPr lang="pt-PT" sz="2400" b="0" i="0" u="none" strike="noStrike" baseline="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hypersynchronous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way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pic>
        <p:nvPicPr>
          <p:cNvPr id="7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91AC8428-9629-4D85-B4E5-6DEF7BD1F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 rot="5400000">
            <a:off x="4313376" y="3974730"/>
            <a:ext cx="498765" cy="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C7DFE1-FCF5-49EB-9145-DA0E5990BDF0}"/>
              </a:ext>
            </a:extLst>
          </p:cNvPr>
          <p:cNvSpPr txBox="1"/>
          <p:nvPr/>
        </p:nvSpPr>
        <p:spPr>
          <a:xfrm>
            <a:off x="9241" y="4730112"/>
            <a:ext cx="913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0" i="0" dirty="0">
                <a:solidFill>
                  <a:schemeClr val="bg1">
                    <a:lumMod val="65000"/>
                  </a:schemeClr>
                </a:solidFill>
                <a:effectLst/>
                <a:latin typeface="Klavika Lt" panose="02000000000000000000" pitchFamily="50" charset="0"/>
              </a:rPr>
              <a:t>SEIZURE</a:t>
            </a:r>
            <a:endParaRPr lang="pt-PT" sz="32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D3F45-14A4-4EDD-9827-C5038D433926}"/>
              </a:ext>
            </a:extLst>
          </p:cNvPr>
          <p:cNvSpPr txBox="1"/>
          <p:nvPr/>
        </p:nvSpPr>
        <p:spPr>
          <a:xfrm>
            <a:off x="6788730" y="4606998"/>
            <a:ext cx="180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Generalized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  <a:p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Partial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8D63C-8521-4CA6-A792-AAEDA9F6BF54}"/>
              </a:ext>
            </a:extLst>
          </p:cNvPr>
          <p:cNvSpPr txBox="1"/>
          <p:nvPr/>
        </p:nvSpPr>
        <p:spPr>
          <a:xfrm>
            <a:off x="513455" y="4376169"/>
            <a:ext cx="1804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(A)</a:t>
            </a:r>
            <a:r>
              <a:rPr lang="pt-PT" sz="2800" b="1" dirty="0" err="1">
                <a:solidFill>
                  <a:srgbClr val="C00000"/>
                </a:solidFill>
                <a:latin typeface="Klavika Lt" panose="02000000000000000000" pitchFamily="50" charset="0"/>
              </a:rPr>
              <a:t>tonic</a:t>
            </a:r>
            <a:endParaRPr lang="pt-PT" sz="2400" b="1" dirty="0">
              <a:solidFill>
                <a:srgbClr val="C00000"/>
              </a:solidFill>
              <a:latin typeface="Klavika Lt" panose="02000000000000000000" pitchFamily="50" charset="0"/>
            </a:endParaRPr>
          </a:p>
          <a:p>
            <a:pPr algn="r"/>
            <a:r>
              <a:rPr lang="pt-PT" sz="2800" b="1" dirty="0" err="1">
                <a:solidFill>
                  <a:srgbClr val="C00000"/>
                </a:solidFill>
                <a:latin typeface="Klavika Lt" panose="02000000000000000000" pitchFamily="50" charset="0"/>
              </a:rPr>
              <a:t>Clonic</a:t>
            </a:r>
            <a:endParaRPr lang="pt-PT" sz="2800" b="1" dirty="0">
              <a:solidFill>
                <a:srgbClr val="C00000"/>
              </a:solidFill>
              <a:latin typeface="Klavika Lt" panose="02000000000000000000" pitchFamily="50" charset="0"/>
            </a:endParaRPr>
          </a:p>
          <a:p>
            <a:pPr algn="r"/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Absences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E352D3B-C40A-4F05-8EF1-38703F3BC01E}"/>
              </a:ext>
            </a:extLst>
          </p:cNvPr>
          <p:cNvSpPr txBox="1"/>
          <p:nvPr/>
        </p:nvSpPr>
        <p:spPr>
          <a:xfrm>
            <a:off x="5449454" y="4730112"/>
            <a:ext cx="133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Origin</a:t>
            </a:r>
            <a:endParaRPr lang="pt-PT" sz="1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846A3C-FBF9-4D04-AD17-F3B8DB13C70E}"/>
              </a:ext>
            </a:extLst>
          </p:cNvPr>
          <p:cNvSpPr txBox="1"/>
          <p:nvPr/>
        </p:nvSpPr>
        <p:spPr>
          <a:xfrm>
            <a:off x="1745247" y="4730112"/>
            <a:ext cx="24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Motor </a:t>
            </a:r>
            <a:r>
              <a:rPr lang="pt-PT" sz="1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symptoms</a:t>
            </a:r>
            <a:endParaRPr lang="pt-PT" sz="1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469DF960-67BA-4FAF-B475-DD2D3187A1C4}"/>
              </a:ext>
            </a:extLst>
          </p:cNvPr>
          <p:cNvCxnSpPr>
            <a:cxnSpLocks/>
          </p:cNvCxnSpPr>
          <p:nvPr/>
        </p:nvCxnSpPr>
        <p:spPr>
          <a:xfrm flipH="1">
            <a:off x="2318327" y="5022496"/>
            <a:ext cx="13392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F1D24275-540C-4D45-A2F5-D4E795E65ED5}"/>
              </a:ext>
            </a:extLst>
          </p:cNvPr>
          <p:cNvCxnSpPr>
            <a:cxnSpLocks/>
          </p:cNvCxnSpPr>
          <p:nvPr/>
        </p:nvCxnSpPr>
        <p:spPr>
          <a:xfrm flipH="1">
            <a:off x="5449454" y="5037889"/>
            <a:ext cx="13392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3468B4EF-BB59-4A17-A24D-3A19AE10329D}"/>
              </a:ext>
            </a:extLst>
          </p:cNvPr>
          <p:cNvSpPr txBox="1"/>
          <p:nvPr/>
        </p:nvSpPr>
        <p:spPr>
          <a:xfrm>
            <a:off x="0" y="677025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EPILEPSY SEIZURE DETECTION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F9BEC3-79FC-435C-91F9-DAE171D7420D}"/>
              </a:ext>
            </a:extLst>
          </p:cNvPr>
          <p:cNvSpPr txBox="1"/>
          <p:nvPr/>
        </p:nvSpPr>
        <p:spPr>
          <a:xfrm>
            <a:off x="0" y="15560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90" dirty="0">
                <a:solidFill>
                  <a:srgbClr val="4D575D"/>
                </a:solidFill>
                <a:latin typeface="Klavika Lt" panose="02000000000000000000" pitchFamily="50" charset="0"/>
              </a:rPr>
              <a:t> A Wearable Prototype for Patient Monitoring and Clinical Research</a:t>
            </a:r>
            <a:endParaRPr lang="pt-PT" spc="90" dirty="0">
              <a:solidFill>
                <a:srgbClr val="4D575D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1C947D-3B2B-4A61-A678-84002B96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6" y="2099248"/>
            <a:ext cx="6917620" cy="38019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12F1C6-AEAE-4C6D-98E7-940E6CAF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75" y="2701095"/>
            <a:ext cx="885413" cy="34946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2D7894-6769-4411-B61F-5569FAA970CC}"/>
              </a:ext>
            </a:extLst>
          </p:cNvPr>
          <p:cNvSpPr txBox="1"/>
          <p:nvPr/>
        </p:nvSpPr>
        <p:spPr>
          <a:xfrm>
            <a:off x="-1" y="19209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lavika Lt" panose="02000000000000000000" pitchFamily="50" charset="0"/>
              </a:rPr>
              <a:t>      </a:t>
            </a:r>
            <a:r>
              <a:rPr lang="en-US" sz="1600" dirty="0">
                <a:solidFill>
                  <a:srgbClr val="4D575D"/>
                </a:solidFill>
                <a:latin typeface="Klavika Lt" panose="02000000000000000000" pitchFamily="50" charset="0"/>
              </a:rPr>
              <a:t>89794 | Diogo Vieira           Afonso Ferreira | 86689</a:t>
            </a:r>
            <a:endParaRPr lang="pt-PT" dirty="0">
              <a:solidFill>
                <a:srgbClr val="4D57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utonomic changes with seizures correlate with postictal EEG suppression |  Neurology">
            <a:extLst>
              <a:ext uri="{FF2B5EF4-FFF2-40B4-BE49-F238E27FC236}">
                <a16:creationId xmlns:a16="http://schemas.microsoft.com/office/drawing/2014/main" id="{FBCB39CC-93FE-42E8-A3BB-B4386063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93" y="2774588"/>
            <a:ext cx="3929747" cy="21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EPILEPSY &amp; SEIZURES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411DD0-71F4-490F-A90C-86649C1E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42" y="2774588"/>
            <a:ext cx="1842927" cy="2003562"/>
          </a:xfrm>
          <a:prstGeom prst="rect">
            <a:avLst/>
          </a:prstGeom>
        </p:spPr>
      </p:pic>
      <p:pic>
        <p:nvPicPr>
          <p:cNvPr id="2050" name="Picture 2" descr="An example of activity data from the x-axis of the 3-axis accelerometer |  Download Scientific Diagram">
            <a:extLst>
              <a:ext uri="{FF2B5EF4-FFF2-40B4-BE49-F238E27FC236}">
                <a16:creationId xmlns:a16="http://schemas.microsoft.com/office/drawing/2014/main" id="{B7005735-9704-476F-AE56-3FC3DE9E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5" y="2748670"/>
            <a:ext cx="2433768" cy="19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73D697-4D21-45B8-B8CD-3286CBD7590F}"/>
              </a:ext>
            </a:extLst>
          </p:cNvPr>
          <p:cNvSpPr txBox="1"/>
          <p:nvPr/>
        </p:nvSpPr>
        <p:spPr>
          <a:xfrm>
            <a:off x="387924" y="4932218"/>
            <a:ext cx="2433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Different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spectral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information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Klavika Lt" panose="020000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F7F82F-9081-4B9A-A404-1192EA2170B0}"/>
              </a:ext>
            </a:extLst>
          </p:cNvPr>
          <p:cNvSpPr txBox="1"/>
          <p:nvPr/>
        </p:nvSpPr>
        <p:spPr>
          <a:xfrm>
            <a:off x="6888043" y="4954370"/>
            <a:ext cx="184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Changes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in </a:t>
            </a:r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the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HR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9079AF-CB9D-456C-B60B-8E74E27C75B0}"/>
              </a:ext>
            </a:extLst>
          </p:cNvPr>
          <p:cNvSpPr txBox="1"/>
          <p:nvPr/>
        </p:nvSpPr>
        <p:spPr>
          <a:xfrm>
            <a:off x="2837257" y="5116883"/>
            <a:ext cx="392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Increased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 EDA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0BDF38-3B7F-4D32-BF0A-79009E21A785}"/>
              </a:ext>
            </a:extLst>
          </p:cNvPr>
          <p:cNvSpPr txBox="1"/>
          <p:nvPr/>
        </p:nvSpPr>
        <p:spPr>
          <a:xfrm>
            <a:off x="387925" y="2016009"/>
            <a:ext cx="24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ACM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AD0A11-9793-4F22-B843-272400FE3EC9}"/>
              </a:ext>
            </a:extLst>
          </p:cNvPr>
          <p:cNvSpPr txBox="1"/>
          <p:nvPr/>
        </p:nvSpPr>
        <p:spPr>
          <a:xfrm>
            <a:off x="6888042" y="2016009"/>
            <a:ext cx="184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PPG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E2710-01E8-4A96-AFE4-92AD74F2E166}"/>
              </a:ext>
            </a:extLst>
          </p:cNvPr>
          <p:cNvSpPr txBox="1"/>
          <p:nvPr/>
        </p:nvSpPr>
        <p:spPr>
          <a:xfrm>
            <a:off x="2837258" y="2016009"/>
            <a:ext cx="39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>
                    <a:lumMod val="65000"/>
                  </a:schemeClr>
                </a:solidFill>
                <a:latin typeface="Klavika Lt" panose="02000000000000000000" pitchFamily="50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624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CIRCUIT ASSEMBLY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81" y="2423819"/>
            <a:ext cx="4572638" cy="33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GLOVE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pic>
        <p:nvPicPr>
          <p:cNvPr id="4" name="Imagem 3" descr="Uma imagem com luvas, pés, cabedal&#10;&#10;Descrição gerada automaticamente">
            <a:extLst>
              <a:ext uri="{FF2B5EF4-FFF2-40B4-BE49-F238E27FC236}">
                <a16:creationId xmlns:a16="http://schemas.microsoft.com/office/drawing/2014/main" id="{18F26245-5308-4BEF-8806-C06CFB48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219" y="2822203"/>
            <a:ext cx="3410323" cy="24422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B6315D-59CF-4C2A-ABF1-34E767262B3F}"/>
              </a:ext>
            </a:extLst>
          </p:cNvPr>
          <p:cNvSpPr/>
          <p:nvPr/>
        </p:nvSpPr>
        <p:spPr>
          <a:xfrm>
            <a:off x="756266" y="2409531"/>
            <a:ext cx="920134" cy="91088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Duplo semicírculo 8">
            <a:extLst>
              <a:ext uri="{FF2B5EF4-FFF2-40B4-BE49-F238E27FC236}">
                <a16:creationId xmlns:a16="http://schemas.microsoft.com/office/drawing/2014/main" id="{ABF08051-272E-483E-9953-3E02533AFAC4}"/>
              </a:ext>
            </a:extLst>
          </p:cNvPr>
          <p:cNvSpPr/>
          <p:nvPr/>
        </p:nvSpPr>
        <p:spPr>
          <a:xfrm rot="5685528">
            <a:off x="3978574" y="2604433"/>
            <a:ext cx="548414" cy="547200"/>
          </a:xfrm>
          <a:prstGeom prst="blockArc">
            <a:avLst>
              <a:gd name="adj1" fmla="val 9174872"/>
              <a:gd name="adj2" fmla="val 1465484"/>
              <a:gd name="adj3" fmla="val 0"/>
            </a:avLst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2" name="Duplo semicírculo 11">
            <a:extLst>
              <a:ext uri="{FF2B5EF4-FFF2-40B4-BE49-F238E27FC236}">
                <a16:creationId xmlns:a16="http://schemas.microsoft.com/office/drawing/2014/main" id="{4C3306C8-A5FD-4058-981E-ECCB6314448C}"/>
              </a:ext>
            </a:extLst>
          </p:cNvPr>
          <p:cNvSpPr/>
          <p:nvPr/>
        </p:nvSpPr>
        <p:spPr>
          <a:xfrm rot="15914472" flipH="1">
            <a:off x="2902451" y="2604433"/>
            <a:ext cx="548414" cy="547200"/>
          </a:xfrm>
          <a:prstGeom prst="blockArc">
            <a:avLst>
              <a:gd name="adj1" fmla="val 9174872"/>
              <a:gd name="adj2" fmla="val 1465484"/>
              <a:gd name="adj3" fmla="val 0"/>
            </a:avLst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EA10DC49-0D83-43D5-B1C1-EAA54C1B8844}"/>
              </a:ext>
            </a:extLst>
          </p:cNvPr>
          <p:cNvCxnSpPr>
            <a:cxnSpLocks/>
          </p:cNvCxnSpPr>
          <p:nvPr/>
        </p:nvCxnSpPr>
        <p:spPr>
          <a:xfrm>
            <a:off x="3280777" y="2631642"/>
            <a:ext cx="867885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870950D5-CD77-4732-8C08-71657BC20521}"/>
              </a:ext>
            </a:extLst>
          </p:cNvPr>
          <p:cNvCxnSpPr>
            <a:cxnSpLocks/>
          </p:cNvCxnSpPr>
          <p:nvPr/>
        </p:nvCxnSpPr>
        <p:spPr>
          <a:xfrm>
            <a:off x="3368880" y="3115037"/>
            <a:ext cx="738774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2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BRACELET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1852612" y="2414296"/>
            <a:ext cx="912019" cy="922788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texto, caso&#10;&#10;Descrição gerada automaticamente">
            <a:extLst>
              <a:ext uri="{FF2B5EF4-FFF2-40B4-BE49-F238E27FC236}">
                <a16:creationId xmlns:a16="http://schemas.microsoft.com/office/drawing/2014/main" id="{93969B49-CC7F-499D-AF44-A659793C0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57" y="2332819"/>
            <a:ext cx="2503173" cy="10759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E9CC747-00CB-4344-A442-35E724348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27" y="3526393"/>
            <a:ext cx="2365003" cy="22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MICROCONTROLLER &amp; FIRMWARE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756266" y="4152900"/>
            <a:ext cx="3772872" cy="1595609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colorido&#10;&#10;Descrição gerada automaticamente">
            <a:extLst>
              <a:ext uri="{FF2B5EF4-FFF2-40B4-BE49-F238E27FC236}">
                <a16:creationId xmlns:a16="http://schemas.microsoft.com/office/drawing/2014/main" id="{E82099E7-9254-48CF-993B-FA712979D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2288" y="3115918"/>
            <a:ext cx="3303003" cy="19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2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 err="1">
                <a:solidFill>
                  <a:srgbClr val="C00000"/>
                </a:solidFill>
                <a:latin typeface="Klavika Md" panose="02000000000000000000" pitchFamily="50" charset="0"/>
              </a:rPr>
              <a:t>WiFi</a:t>
            </a: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/FIREBASE CONNECTION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889000" y="5184775"/>
            <a:ext cx="428625" cy="447675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0241D-9CB8-4C57-BA0D-38A9A17E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84" y="2880512"/>
            <a:ext cx="3023643" cy="26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BE6EE524-10AE-44E6-BD18-5F056F5BCE7C}"/>
              </a:ext>
            </a:extLst>
          </p:cNvPr>
          <p:cNvSpPr txBox="1"/>
          <p:nvPr/>
        </p:nvSpPr>
        <p:spPr>
          <a:xfrm>
            <a:off x="-9241" y="686550"/>
            <a:ext cx="9144000" cy="100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20" dirty="0">
                <a:solidFill>
                  <a:srgbClr val="C00000"/>
                </a:solidFill>
                <a:latin typeface="Klavika Md" panose="02000000000000000000" pitchFamily="50" charset="0"/>
              </a:rPr>
              <a:t>SEIZURE DETECTION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16090-5246-44F7-A8D3-37F403B5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" y="2423820"/>
            <a:ext cx="4572638" cy="3324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BCEF8F8-4860-47F7-9C0E-8E2D005EA1C3}"/>
              </a:ext>
            </a:extLst>
          </p:cNvPr>
          <p:cNvSpPr/>
          <p:nvPr/>
        </p:nvSpPr>
        <p:spPr>
          <a:xfrm>
            <a:off x="889000" y="4788535"/>
            <a:ext cx="428625" cy="447675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 descr="Uma imagem com chicote&#10;&#10;Descrição gerada automaticamente">
            <a:extLst>
              <a:ext uri="{FF2B5EF4-FFF2-40B4-BE49-F238E27FC236}">
                <a16:creationId xmlns:a16="http://schemas.microsoft.com/office/drawing/2014/main" id="{E186F738-F5CD-441A-8D72-49AC11676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6"/>
          <a:stretch/>
        </p:blipFill>
        <p:spPr>
          <a:xfrm rot="5400000">
            <a:off x="5267282" y="2990040"/>
            <a:ext cx="3626369" cy="2614533"/>
          </a:xfrm>
          <a:prstGeom prst="rect">
            <a:avLst/>
          </a:prstGeom>
        </p:spPr>
      </p:pic>
      <p:pic>
        <p:nvPicPr>
          <p:cNvPr id="18" name="Picture 2" descr="Rounded Corner Arrow Icons - Download Free Vector Icons | Noun Project">
            <a:extLst>
              <a:ext uri="{FF2B5EF4-FFF2-40B4-BE49-F238E27FC236}">
                <a16:creationId xmlns:a16="http://schemas.microsoft.com/office/drawing/2014/main" id="{C00AF18B-8192-4BB1-BFBD-8229A47AE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0666" r="22594" b="20666"/>
          <a:stretch/>
        </p:blipFill>
        <p:spPr bwMode="auto">
          <a:xfrm>
            <a:off x="5680836" y="4942064"/>
            <a:ext cx="559120" cy="5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31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357</Words>
  <Application>Microsoft Office PowerPoint</Application>
  <PresentationFormat>Apresentação no Ecrã (4:3)</PresentationFormat>
  <Paragraphs>110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Klavika Lt</vt:lpstr>
      <vt:lpstr>Klavika Md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Vieira</dc:creator>
  <cp:lastModifiedBy>Diogo Vieira</cp:lastModifiedBy>
  <cp:revision>41</cp:revision>
  <dcterms:created xsi:type="dcterms:W3CDTF">2021-06-18T19:41:49Z</dcterms:created>
  <dcterms:modified xsi:type="dcterms:W3CDTF">2021-06-21T01:54:18Z</dcterms:modified>
</cp:coreProperties>
</file>